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3222060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3466174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04232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2823526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957160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34003018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3794646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1489462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3151777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4B40FE-9ECD-4B5D-9256-3D07253816E2}" type="datetimeFigureOut">
              <a:rPr lang="ru-RU" smtClean="0"/>
              <a:t>19.10.2021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2462659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64B40FE-9ECD-4B5D-9256-3D07253816E2}" type="datetimeFigureOut">
              <a:rPr lang="ru-RU" smtClean="0"/>
              <a:t>19.10.2021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996922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64B40FE-9ECD-4B5D-9256-3D07253816E2}" type="datetimeFigureOut">
              <a:rPr lang="ru-RU" smtClean="0"/>
              <a:t>19.10.2021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3058977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64B40FE-9ECD-4B5D-9256-3D07253816E2}" type="datetimeFigureOut">
              <a:rPr lang="ru-RU" smtClean="0"/>
              <a:t>19.10.2021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1818201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B40FE-9ECD-4B5D-9256-3D07253816E2}" type="datetimeFigureOut">
              <a:rPr lang="ru-RU" smtClean="0"/>
              <a:t>19.10.2021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1341664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764B40FE-9ECD-4B5D-9256-3D07253816E2}" type="datetimeFigureOut">
              <a:rPr lang="ru-RU" smtClean="0"/>
              <a:t>19.10.2021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952888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64B40FE-9ECD-4B5D-9256-3D07253816E2}" type="datetimeFigureOut">
              <a:rPr lang="ru-RU" smtClean="0"/>
              <a:t>19.10.2021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3F1EF7-53CC-4BDE-B91D-86098D0A0395}" type="slidenum">
              <a:rPr lang="ru-RU" smtClean="0"/>
              <a:t>‹#›</a:t>
            </a:fld>
            <a:endParaRPr lang="ru-RU"/>
          </a:p>
        </p:txBody>
      </p:sp>
    </p:spTree>
    <p:extLst>
      <p:ext uri="{BB962C8B-B14F-4D97-AF65-F5344CB8AC3E}">
        <p14:creationId xmlns:p14="http://schemas.microsoft.com/office/powerpoint/2010/main" val="820248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64B40FE-9ECD-4B5D-9256-3D07253816E2}" type="datetimeFigureOut">
              <a:rPr lang="ru-RU" smtClean="0"/>
              <a:t>19.10.2021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73F1EF7-53CC-4BDE-B91D-86098D0A0395}" type="slidenum">
              <a:rPr lang="ru-RU" smtClean="0"/>
              <a:t>‹#›</a:t>
            </a:fld>
            <a:endParaRPr lang="ru-RU"/>
          </a:p>
        </p:txBody>
      </p:sp>
    </p:spTree>
    <p:extLst>
      <p:ext uri="{BB962C8B-B14F-4D97-AF65-F5344CB8AC3E}">
        <p14:creationId xmlns:p14="http://schemas.microsoft.com/office/powerpoint/2010/main" val="20879478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pandia.ru/text/category/avtorizatciya/" TargetMode="External"/><Relationship Id="rId2" Type="http://schemas.openxmlformats.org/officeDocument/2006/relationships/hyperlink" Target="https://pandia.ru/text/category/informatcionnie_sistem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andia.ru/text/category/standartizatciy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pandia.ru/text/category/programmnoe_obespecheni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363297"/>
            <a:ext cx="9428788" cy="791247"/>
          </a:xfrm>
        </p:spPr>
        <p:txBody>
          <a:bodyPr/>
          <a:lstStyle/>
          <a:p>
            <a:pPr algn="ctr"/>
            <a:r>
              <a:rPr lang="ru-RU" sz="2000" dirty="0" smtClean="0">
                <a:solidFill>
                  <a:schemeClr val="tx1"/>
                </a:solidFill>
                <a:latin typeface="Times New Roman" panose="02020603050405020304" pitchFamily="18" charset="0"/>
                <a:cs typeface="Times New Roman" panose="02020603050405020304" pitchFamily="18" charset="0"/>
              </a:rPr>
              <a:t>Ставропольский государственный аграрный университет</a:t>
            </a:r>
            <a:br>
              <a:rPr lang="ru-RU" sz="2000" dirty="0" smtClean="0">
                <a:solidFill>
                  <a:schemeClr val="tx1"/>
                </a:solidFill>
                <a:latin typeface="Times New Roman" panose="02020603050405020304" pitchFamily="18" charset="0"/>
                <a:cs typeface="Times New Roman" panose="02020603050405020304" pitchFamily="18" charset="0"/>
              </a:rPr>
            </a:br>
            <a:r>
              <a:rPr lang="ru-RU" sz="2000" dirty="0" smtClean="0">
                <a:solidFill>
                  <a:schemeClr val="tx1"/>
                </a:solidFill>
                <a:latin typeface="Times New Roman" panose="02020603050405020304" pitchFamily="18" charset="0"/>
                <a:cs typeface="Times New Roman" panose="02020603050405020304" pitchFamily="18" charset="0"/>
              </a:rPr>
              <a:t>Кафедра Информационных систем</a:t>
            </a:r>
            <a:br>
              <a:rPr lang="ru-RU" sz="2000" dirty="0" smtClean="0">
                <a:solidFill>
                  <a:schemeClr val="tx1"/>
                </a:solidFill>
                <a:latin typeface="Times New Roman" panose="02020603050405020304" pitchFamily="18" charset="0"/>
                <a:cs typeface="Times New Roman" panose="02020603050405020304" pitchFamily="18" charset="0"/>
              </a:rPr>
            </a:b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507067" y="2392219"/>
            <a:ext cx="7766936" cy="2755514"/>
          </a:xfrm>
        </p:spPr>
        <p:txBody>
          <a:bodyPr>
            <a:normAutofit fontScale="85000" lnSpcReduction="20000"/>
          </a:bodyPr>
          <a:lstStyle/>
          <a:p>
            <a:pPr algn="ctr"/>
            <a:r>
              <a:rPr lang="ru-RU" dirty="0">
                <a:solidFill>
                  <a:schemeClr val="tx1"/>
                </a:solidFill>
              </a:rPr>
              <a:t>Практическое  занятие № </a:t>
            </a:r>
            <a:r>
              <a:rPr lang="ru-RU" dirty="0" smtClean="0">
                <a:solidFill>
                  <a:schemeClr val="tx1"/>
                </a:solidFill>
              </a:rPr>
              <a:t>2</a:t>
            </a:r>
            <a:endParaRPr lang="ru-RU" dirty="0">
              <a:solidFill>
                <a:schemeClr val="tx1"/>
              </a:solidFill>
            </a:endParaRPr>
          </a:p>
          <a:p>
            <a:pPr algn="ctr"/>
            <a:r>
              <a:rPr lang="ru-RU" dirty="0">
                <a:solidFill>
                  <a:schemeClr val="tx1"/>
                </a:solidFill>
              </a:rPr>
              <a:t>Дисциплина: Промышленные сети и протоколы</a:t>
            </a:r>
          </a:p>
          <a:p>
            <a:pPr algn="ctr"/>
            <a:r>
              <a:rPr lang="ru-RU" dirty="0">
                <a:solidFill>
                  <a:schemeClr val="tx1"/>
                </a:solidFill>
              </a:rPr>
              <a:t>Специальность: Информационные системы и технологии</a:t>
            </a:r>
          </a:p>
          <a:p>
            <a:pPr algn="ctr"/>
            <a:endParaRPr lang="ru-RU" dirty="0">
              <a:solidFill>
                <a:schemeClr val="tx1"/>
              </a:solidFill>
            </a:endParaRPr>
          </a:p>
          <a:p>
            <a:pPr algn="ctr"/>
            <a:r>
              <a:rPr lang="ru-RU" dirty="0" smtClean="0">
                <a:solidFill>
                  <a:schemeClr val="tx1"/>
                </a:solidFill>
              </a:rPr>
              <a:t>ТЕМА:  </a:t>
            </a:r>
            <a:r>
              <a:rPr lang="ru-RU" b="1" dirty="0" smtClean="0">
                <a:solidFill>
                  <a:schemeClr val="tx1"/>
                </a:solidFill>
                <a:latin typeface="Times New Roman" panose="02020603050405020304" pitchFamily="18" charset="0"/>
                <a:cs typeface="Times New Roman" panose="02020603050405020304" pitchFamily="18" charset="0"/>
              </a:rPr>
              <a:t>ОБОРУДОВАНИЕ ЛОКАЛЬНЫХ И ГЛОБАЛЬНЫХ СЕТЕЙ. ВЫЧИСЛЕНИЯ ХАРАКТЕРИСТИК</a:t>
            </a:r>
          </a:p>
          <a:p>
            <a:pPr algn="ctr"/>
            <a:endParaRPr lang="ru-RU" dirty="0">
              <a:solidFill>
                <a:schemeClr val="tx1"/>
              </a:solidFill>
            </a:endParaRPr>
          </a:p>
          <a:p>
            <a:pPr algn="ctr"/>
            <a:endParaRPr lang="ru-RU" dirty="0">
              <a:solidFill>
                <a:schemeClr val="tx1"/>
              </a:solidFill>
            </a:endParaRPr>
          </a:p>
          <a:p>
            <a:pPr algn="ctr"/>
            <a:r>
              <a:rPr lang="ru-RU" dirty="0">
                <a:solidFill>
                  <a:schemeClr val="tx1"/>
                </a:solidFill>
              </a:rPr>
              <a:t>Ставрополь, 2020/22 г.</a:t>
            </a:r>
          </a:p>
          <a:p>
            <a:endParaRPr lang="ru-RU" dirty="0"/>
          </a:p>
        </p:txBody>
      </p:sp>
    </p:spTree>
    <p:extLst>
      <p:ext uri="{BB962C8B-B14F-4D97-AF65-F5344CB8AC3E}">
        <p14:creationId xmlns:p14="http://schemas.microsoft.com/office/powerpoint/2010/main" val="1954966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424873"/>
          </a:xfrm>
        </p:spPr>
        <p:txBody>
          <a:bodyPr>
            <a:normAutofit/>
          </a:bodyPr>
          <a:lstStyle/>
          <a:p>
            <a:r>
              <a:rPr lang="ru-RU" sz="2000" dirty="0" smtClean="0">
                <a:solidFill>
                  <a:schemeClr val="tx1"/>
                </a:solidFill>
                <a:latin typeface="Times New Roman" panose="02020603050405020304" pitchFamily="18" charset="0"/>
                <a:cs typeface="Times New Roman" panose="02020603050405020304" pitchFamily="18" charset="0"/>
              </a:rPr>
              <a:t>Решение предметно-ориентированных задач</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237673"/>
            <a:ext cx="8596668" cy="4803689"/>
          </a:xfrm>
        </p:spPr>
        <p:txBody>
          <a:bodyPr/>
          <a:lstStyle/>
          <a:p>
            <a:pPr marL="0" indent="0">
              <a:buNone/>
            </a:pPr>
            <a:r>
              <a:rPr lang="ru-RU" dirty="0" smtClean="0">
                <a:solidFill>
                  <a:schemeClr val="tx1"/>
                </a:solidFill>
                <a:latin typeface="Times New Roman" panose="02020603050405020304" pitchFamily="18" charset="0"/>
                <a:cs typeface="Times New Roman" panose="02020603050405020304" pitchFamily="18" charset="0"/>
              </a:rPr>
              <a:t>1. Какова </a:t>
            </a:r>
            <a:r>
              <a:rPr lang="ru-RU" dirty="0">
                <a:solidFill>
                  <a:schemeClr val="tx1"/>
                </a:solidFill>
                <a:latin typeface="Times New Roman" panose="02020603050405020304" pitchFamily="18" charset="0"/>
                <a:cs typeface="Times New Roman" panose="02020603050405020304" pitchFamily="18" charset="0"/>
              </a:rPr>
              <a:t>средняя скорость передачи данных (в битах в секунду), если файл размером 200 байт был передан за 16 с? </a:t>
            </a:r>
            <a:r>
              <a:rPr lang="ru-RU" dirty="0" smtClean="0">
                <a:solidFill>
                  <a:schemeClr val="tx1"/>
                </a:solidFill>
                <a:latin typeface="Times New Roman" panose="02020603050405020304" pitchFamily="18" charset="0"/>
                <a:cs typeface="Times New Roman" panose="02020603050405020304" pitchFamily="18" charset="0"/>
              </a:rPr>
              <a:t> </a:t>
            </a:r>
          </a:p>
          <a:p>
            <a:pPr marL="0" indent="0">
              <a:buNone/>
            </a:pPr>
            <a:r>
              <a:rPr lang="ru-RU" dirty="0" smtClean="0">
                <a:solidFill>
                  <a:schemeClr val="tx1"/>
                </a:solidFill>
                <a:latin typeface="Times New Roman" panose="02020603050405020304" pitchFamily="18" charset="0"/>
                <a:cs typeface="Times New Roman" panose="02020603050405020304" pitchFamily="18" charset="0"/>
              </a:rPr>
              <a:t>Решение:…………………………………………………………………………………..</a:t>
            </a:r>
          </a:p>
          <a:p>
            <a:pPr marL="0" indent="0">
              <a:buNone/>
            </a:pPr>
            <a:r>
              <a:rPr lang="ru-RU" dirty="0" smtClean="0">
                <a:solidFill>
                  <a:schemeClr val="tx1"/>
                </a:solidFill>
                <a:latin typeface="Times New Roman" panose="02020603050405020304" pitchFamily="18" charset="0"/>
                <a:cs typeface="Times New Roman" panose="02020603050405020304" pitchFamily="18" charset="0"/>
              </a:rPr>
              <a:t>2. Скорость </a:t>
            </a:r>
            <a:r>
              <a:rPr lang="ru-RU" dirty="0">
                <a:solidFill>
                  <a:schemeClr val="tx1"/>
                </a:solidFill>
                <a:latin typeface="Times New Roman" panose="02020603050405020304" pitchFamily="18" charset="0"/>
                <a:cs typeface="Times New Roman" panose="02020603050405020304" pitchFamily="18" charset="0"/>
              </a:rPr>
              <a:t>передачи – </a:t>
            </a:r>
            <a:r>
              <a:rPr lang="ru-RU" dirty="0" smtClean="0">
                <a:solidFill>
                  <a:schemeClr val="tx1"/>
                </a:solidFill>
                <a:latin typeface="Times New Roman" panose="02020603050405020304" pitchFamily="18" charset="0"/>
                <a:cs typeface="Times New Roman" panose="02020603050405020304" pitchFamily="18" charset="0"/>
              </a:rPr>
              <a:t>100 бит/с . Сколько </a:t>
            </a:r>
            <a:r>
              <a:rPr lang="ru-RU" dirty="0">
                <a:solidFill>
                  <a:schemeClr val="tx1"/>
                </a:solidFill>
                <a:latin typeface="Times New Roman" panose="02020603050405020304" pitchFamily="18" charset="0"/>
                <a:cs typeface="Times New Roman" panose="02020603050405020304" pitchFamily="18" charset="0"/>
              </a:rPr>
              <a:t>Кбайт будет передано за 16 секунд? </a:t>
            </a:r>
            <a:endParaRPr lang="ru-RU" dirty="0" smtClean="0">
              <a:solidFill>
                <a:schemeClr val="tx1"/>
              </a:solidFill>
              <a:latin typeface="Times New Roman" panose="02020603050405020304" pitchFamily="18" charset="0"/>
              <a:cs typeface="Times New Roman" panose="02020603050405020304" pitchFamily="18" charset="0"/>
            </a:endParaRPr>
          </a:p>
          <a:p>
            <a:pPr marL="0" indent="0">
              <a:buNone/>
            </a:pPr>
            <a:r>
              <a:rPr lang="ru-RU" dirty="0" smtClean="0">
                <a:solidFill>
                  <a:schemeClr val="tx1"/>
                </a:solidFill>
                <a:latin typeface="Times New Roman" panose="02020603050405020304" pitchFamily="18" charset="0"/>
                <a:cs typeface="Times New Roman" panose="02020603050405020304" pitchFamily="18" charset="0"/>
              </a:rPr>
              <a:t>Решение:…………………………………………………………………………………..</a:t>
            </a:r>
          </a:p>
          <a:p>
            <a:pPr marL="0" indent="0">
              <a:buNone/>
            </a:pPr>
            <a:r>
              <a:rPr lang="ru-RU" dirty="0" smtClean="0">
                <a:solidFill>
                  <a:schemeClr val="tx1"/>
                </a:solidFill>
                <a:latin typeface="Times New Roman" panose="02020603050405020304" pitchFamily="18" charset="0"/>
                <a:cs typeface="Times New Roman" panose="02020603050405020304" pitchFamily="18" charset="0"/>
              </a:rPr>
              <a:t>3. Скорость </a:t>
            </a:r>
            <a:r>
              <a:rPr lang="ru-RU" dirty="0">
                <a:solidFill>
                  <a:schemeClr val="tx1"/>
                </a:solidFill>
                <a:latin typeface="Times New Roman" panose="02020603050405020304" pitchFamily="18" charset="0"/>
                <a:cs typeface="Times New Roman" panose="02020603050405020304" pitchFamily="18" charset="0"/>
              </a:rPr>
              <a:t>передачи – 100 бит/с данные Сколько секунд потребуется на передачу файла размером 125 байт</a:t>
            </a:r>
            <a:r>
              <a:rPr lang="ru-RU"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ru-RU" dirty="0" smtClean="0">
                <a:solidFill>
                  <a:schemeClr val="tx1"/>
                </a:solidFill>
                <a:latin typeface="Times New Roman" panose="02020603050405020304" pitchFamily="18" charset="0"/>
                <a:cs typeface="Times New Roman" panose="02020603050405020304" pitchFamily="18" charset="0"/>
              </a:rPr>
              <a:t>Решение:…………………………………………………………………………………..</a:t>
            </a:r>
          </a:p>
          <a:p>
            <a:pPr marL="0" indent="0">
              <a:buNone/>
            </a:pPr>
            <a:r>
              <a:rPr lang="ru-RU" dirty="0" smtClean="0">
                <a:solidFill>
                  <a:schemeClr val="tx1"/>
                </a:solidFill>
                <a:latin typeface="Times New Roman" panose="02020603050405020304" pitchFamily="18" charset="0"/>
                <a:cs typeface="Times New Roman" panose="02020603050405020304" pitchFamily="18" charset="0"/>
              </a:rPr>
              <a:t>4. Скорость </a:t>
            </a:r>
            <a:r>
              <a:rPr lang="ru-RU" dirty="0">
                <a:solidFill>
                  <a:schemeClr val="tx1"/>
                </a:solidFill>
                <a:latin typeface="Times New Roman" panose="02020603050405020304" pitchFamily="18" charset="0"/>
                <a:cs typeface="Times New Roman" panose="02020603050405020304" pitchFamily="18" charset="0"/>
              </a:rPr>
              <a:t>передачи – 80 бит/с данные Сколько байт будет передано за 5 минут</a:t>
            </a:r>
            <a:r>
              <a:rPr lang="ru-RU"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ru-RU" dirty="0" smtClean="0">
                <a:solidFill>
                  <a:schemeClr val="tx1"/>
                </a:solidFill>
                <a:latin typeface="Times New Roman" panose="02020603050405020304" pitchFamily="18" charset="0"/>
                <a:cs typeface="Times New Roman" panose="02020603050405020304" pitchFamily="18" charset="0"/>
              </a:rPr>
              <a:t>Решение:……………………………………………………………………………………</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2789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489527"/>
          </a:xfrm>
        </p:spPr>
        <p:txBody>
          <a:bodyPr>
            <a:normAutofit fontScale="90000"/>
          </a:bodyPr>
          <a:lstStyle/>
          <a:p>
            <a:r>
              <a:rPr lang="ru-RU" dirty="0" smtClean="0"/>
              <a:t>Характеристики каналов связи</a:t>
            </a:r>
            <a:endParaRPr lang="ru-RU" dirty="0"/>
          </a:p>
        </p:txBody>
      </p:sp>
      <p:pic>
        <p:nvPicPr>
          <p:cNvPr id="5122" name="Picture 2" descr="Скорость передачи информации Скорость информационного потока в случае, когда он происходит между устройствами намного выше, чем между людьми. Прием информации между техническими устройствами происходит по каналам связи Основные характеристики каналов связи: Пропускная способность канала связи – это максимальная скорость передачи информации. Надежность Стоимость Резервы развития Учитывая пропускную способность каналы связи делятся на: каналы  связи низкоскоростные скорость  передачи информации среднескоростные от 50 до 200 бит/с от 300 до 9600 бит/с, а в новых стандартах до 56 000 бит/с; высокоскоростные (широкополосные) выше 56 000 бит/с. "/>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36138" y="1311564"/>
            <a:ext cx="6859538" cy="5144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7244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658428"/>
          </a:xfrm>
        </p:spPr>
        <p:txBody>
          <a:bodyPr/>
          <a:lstStyle/>
          <a:p>
            <a:r>
              <a:rPr lang="ru-RU" dirty="0" smtClean="0"/>
              <a:t>Составить матрицу смежности</a:t>
            </a:r>
            <a:endParaRPr lang="ru-RU" dirty="0"/>
          </a:p>
        </p:txBody>
      </p:sp>
      <p:pic>
        <p:nvPicPr>
          <p:cNvPr id="6146" name="Picture 2" descr="https://studfile.net/html/2706/119/html_VUAltbdwOI.Aifz/img-a1Ngf7.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23048" y="2069305"/>
            <a:ext cx="3737613" cy="1061822"/>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https://studfile.net/html/2706/119/html_VUAltbdwOI.Aifz/img-fiUmg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5792" y="1819564"/>
            <a:ext cx="3024319" cy="187534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Таблица 3"/>
          <p:cNvGraphicFramePr>
            <a:graphicFrameLocks noGrp="1"/>
          </p:cNvGraphicFramePr>
          <p:nvPr>
            <p:extLst>
              <p:ext uri="{D42A27DB-BD31-4B8C-83A1-F6EECF244321}">
                <p14:modId xmlns:p14="http://schemas.microsoft.com/office/powerpoint/2010/main" val="988525457"/>
              </p:ext>
            </p:extLst>
          </p:nvPr>
        </p:nvGraphicFramePr>
        <p:xfrm>
          <a:off x="1246909" y="4331084"/>
          <a:ext cx="8128000" cy="185420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389690332"/>
                    </a:ext>
                  </a:extLst>
                </a:gridCol>
                <a:gridCol w="1625600">
                  <a:extLst>
                    <a:ext uri="{9D8B030D-6E8A-4147-A177-3AD203B41FA5}">
                      <a16:colId xmlns:a16="http://schemas.microsoft.com/office/drawing/2014/main" val="490992217"/>
                    </a:ext>
                  </a:extLst>
                </a:gridCol>
                <a:gridCol w="1625600">
                  <a:extLst>
                    <a:ext uri="{9D8B030D-6E8A-4147-A177-3AD203B41FA5}">
                      <a16:colId xmlns:a16="http://schemas.microsoft.com/office/drawing/2014/main" val="3922821598"/>
                    </a:ext>
                  </a:extLst>
                </a:gridCol>
                <a:gridCol w="1625600">
                  <a:extLst>
                    <a:ext uri="{9D8B030D-6E8A-4147-A177-3AD203B41FA5}">
                      <a16:colId xmlns:a16="http://schemas.microsoft.com/office/drawing/2014/main" val="1444131768"/>
                    </a:ext>
                  </a:extLst>
                </a:gridCol>
                <a:gridCol w="1625600">
                  <a:extLst>
                    <a:ext uri="{9D8B030D-6E8A-4147-A177-3AD203B41FA5}">
                      <a16:colId xmlns:a16="http://schemas.microsoft.com/office/drawing/2014/main" val="4223720375"/>
                    </a:ext>
                  </a:extLst>
                </a:gridCol>
              </a:tblGrid>
              <a:tr h="370840">
                <a:tc>
                  <a:txBody>
                    <a:bodyPr/>
                    <a:lstStyle/>
                    <a:p>
                      <a:endParaRPr lang="ru-RU" dirty="0"/>
                    </a:p>
                  </a:txBody>
                  <a:tcPr/>
                </a:tc>
                <a:tc>
                  <a:txBody>
                    <a:bodyPr/>
                    <a:lstStyle/>
                    <a:p>
                      <a:r>
                        <a:rPr lang="en-US" dirty="0" smtClean="0"/>
                        <a:t>s</a:t>
                      </a:r>
                      <a:endParaRPr lang="ru-RU" dirty="0"/>
                    </a:p>
                  </a:txBody>
                  <a:tcPr/>
                </a:tc>
                <a:tc>
                  <a:txBody>
                    <a:bodyPr/>
                    <a:lstStyle/>
                    <a:p>
                      <a:r>
                        <a:rPr lang="en-US" dirty="0" smtClean="0"/>
                        <a:t>x</a:t>
                      </a:r>
                      <a:endParaRPr lang="ru-RU" dirty="0"/>
                    </a:p>
                  </a:txBody>
                  <a:tcPr/>
                </a:tc>
                <a:tc>
                  <a:txBody>
                    <a:bodyPr/>
                    <a:lstStyle/>
                    <a:p>
                      <a:r>
                        <a:rPr lang="en-US" dirty="0" smtClean="0"/>
                        <a:t>y</a:t>
                      </a:r>
                      <a:endParaRPr lang="ru-RU" dirty="0"/>
                    </a:p>
                  </a:txBody>
                  <a:tcPr/>
                </a:tc>
                <a:tc>
                  <a:txBody>
                    <a:bodyPr/>
                    <a:lstStyle/>
                    <a:p>
                      <a:r>
                        <a:rPr lang="en-US" dirty="0" smtClean="0"/>
                        <a:t>z</a:t>
                      </a:r>
                      <a:endParaRPr lang="ru-RU" dirty="0"/>
                    </a:p>
                  </a:txBody>
                  <a:tcPr/>
                </a:tc>
                <a:extLst>
                  <a:ext uri="{0D108BD9-81ED-4DB2-BD59-A6C34878D82A}">
                    <a16:rowId xmlns:a16="http://schemas.microsoft.com/office/drawing/2014/main" val="2071708112"/>
                  </a:ext>
                </a:extLst>
              </a:tr>
              <a:tr h="370840">
                <a:tc>
                  <a:txBody>
                    <a:bodyPr/>
                    <a:lstStyle/>
                    <a:p>
                      <a:r>
                        <a:rPr lang="en-US" dirty="0" smtClean="0"/>
                        <a:t>s</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3141639948"/>
                  </a:ext>
                </a:extLst>
              </a:tr>
              <a:tr h="370840">
                <a:tc>
                  <a:txBody>
                    <a:bodyPr/>
                    <a:lstStyle/>
                    <a:p>
                      <a:r>
                        <a:rPr lang="en-US" dirty="0" smtClean="0"/>
                        <a:t>x</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1200271070"/>
                  </a:ext>
                </a:extLst>
              </a:tr>
              <a:tr h="370840">
                <a:tc>
                  <a:txBody>
                    <a:bodyPr/>
                    <a:lstStyle/>
                    <a:p>
                      <a:r>
                        <a:rPr lang="en-US" dirty="0" smtClean="0"/>
                        <a:t>y</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extLst>
                  <a:ext uri="{0D108BD9-81ED-4DB2-BD59-A6C34878D82A}">
                    <a16:rowId xmlns:a16="http://schemas.microsoft.com/office/drawing/2014/main" val="910174830"/>
                  </a:ext>
                </a:extLst>
              </a:tr>
              <a:tr h="370840">
                <a:tc>
                  <a:txBody>
                    <a:bodyPr/>
                    <a:lstStyle/>
                    <a:p>
                      <a:r>
                        <a:rPr lang="en-US" dirty="0" smtClean="0"/>
                        <a:t>z</a:t>
                      </a:r>
                      <a:endParaRPr lang="ru-RU" dirty="0"/>
                    </a:p>
                  </a:txBody>
                  <a:tcPr/>
                </a:tc>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dirty="0"/>
                    </a:p>
                  </a:txBody>
                  <a:tcPr/>
                </a:tc>
                <a:extLst>
                  <a:ext uri="{0D108BD9-81ED-4DB2-BD59-A6C34878D82A}">
                    <a16:rowId xmlns:a16="http://schemas.microsoft.com/office/drawing/2014/main" val="1592119233"/>
                  </a:ext>
                </a:extLst>
              </a:tr>
            </a:tbl>
          </a:graphicData>
        </a:graphic>
      </p:graphicFrame>
    </p:spTree>
    <p:extLst>
      <p:ext uri="{BB962C8B-B14F-4D97-AF65-F5344CB8AC3E}">
        <p14:creationId xmlns:p14="http://schemas.microsoft.com/office/powerpoint/2010/main" val="1329367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11163684" cy="544945"/>
          </a:xfrm>
        </p:spPr>
        <p:txBody>
          <a:bodyPr>
            <a:normAutofit fontScale="90000"/>
          </a:bodyPr>
          <a:lstStyle/>
          <a:p>
            <a:r>
              <a:rPr lang="ru-RU" dirty="0" smtClean="0"/>
              <a:t>Составить матрицу </a:t>
            </a:r>
            <a:r>
              <a:rPr lang="ru-RU" dirty="0" err="1" smtClean="0"/>
              <a:t>инцедентности</a:t>
            </a:r>
            <a:endParaRPr lang="ru-RU" dirty="0"/>
          </a:p>
        </p:txBody>
      </p:sp>
      <p:sp>
        <p:nvSpPr>
          <p:cNvPr id="3" name="Объект 2"/>
          <p:cNvSpPr>
            <a:spLocks noGrp="1"/>
          </p:cNvSpPr>
          <p:nvPr>
            <p:ph idx="1"/>
          </p:nvPr>
        </p:nvSpPr>
        <p:spPr>
          <a:xfrm>
            <a:off x="677334" y="1320801"/>
            <a:ext cx="8596668" cy="4720562"/>
          </a:xfrm>
        </p:spPr>
        <p:txBody>
          <a:bodyPr/>
          <a:lstStyle/>
          <a:p>
            <a:pPr marL="0" indent="0">
              <a:buNone/>
            </a:pPr>
            <a:r>
              <a:rPr lang="ru-RU" b="1" dirty="0"/>
              <a:t>Матрица </a:t>
            </a:r>
            <a:r>
              <a:rPr lang="ru-RU" b="1" dirty="0" err="1"/>
              <a:t>инцедентности</a:t>
            </a:r>
            <a:r>
              <a:rPr lang="ru-RU" b="1" dirty="0"/>
              <a:t>:</a:t>
            </a:r>
            <a:r>
              <a:rPr lang="ru-RU" dirty="0"/>
              <a:t> строки соответствуют вершинам, а столбцы дугам, при этом в столбце, соответствующем дуге (</a:t>
            </a:r>
            <a:r>
              <a:rPr lang="ru-RU" dirty="0" err="1"/>
              <a:t>x,y</a:t>
            </a:r>
            <a:r>
              <a:rPr lang="ru-RU" dirty="0"/>
              <a:t>) 1 ставится в строке x, -1 в строке y, остальные элементы равны 0.</a:t>
            </a:r>
            <a:endParaRPr lang="ru-RU" dirty="0"/>
          </a:p>
        </p:txBody>
      </p:sp>
      <p:pic>
        <p:nvPicPr>
          <p:cNvPr id="7170" name="Picture 2" descr="https://studfile.net/html/2706/119/html_VUAltbdwOI.Aifz/img-U2uet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502" y="2585027"/>
            <a:ext cx="2181225" cy="135255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https://studfile.net/html/2706/119/html_VUAltbdwOI.Aifz/img-SSZfNi.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334" y="4186093"/>
            <a:ext cx="2924175" cy="923925"/>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descr="https://studfile.net/html/2706/119/html_VUAltbdwOI.Aifz/img-Wdxx_V.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89757" y="2331563"/>
            <a:ext cx="2181225" cy="13525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191491" y="5578764"/>
            <a:ext cx="2050473" cy="369332"/>
          </a:xfrm>
          <a:prstGeom prst="rect">
            <a:avLst/>
          </a:prstGeom>
          <a:noFill/>
        </p:spPr>
        <p:txBody>
          <a:bodyPr wrap="square" rtlCol="0">
            <a:spAutoFit/>
          </a:bodyPr>
          <a:lstStyle/>
          <a:p>
            <a:r>
              <a:rPr lang="ru-RU" dirty="0" smtClean="0"/>
              <a:t>Пример</a:t>
            </a:r>
            <a:endParaRPr lang="ru-RU" dirty="0"/>
          </a:p>
        </p:txBody>
      </p:sp>
      <p:sp>
        <p:nvSpPr>
          <p:cNvPr id="5" name="TextBox 4"/>
          <p:cNvSpPr txBox="1"/>
          <p:nvPr/>
        </p:nvSpPr>
        <p:spPr>
          <a:xfrm>
            <a:off x="5098473" y="4424218"/>
            <a:ext cx="3592945" cy="646331"/>
          </a:xfrm>
          <a:prstGeom prst="rect">
            <a:avLst/>
          </a:prstGeom>
          <a:noFill/>
        </p:spPr>
        <p:txBody>
          <a:bodyPr wrap="square" rtlCol="0">
            <a:spAutoFit/>
          </a:bodyPr>
          <a:lstStyle/>
          <a:p>
            <a:pPr marL="342900" indent="-342900">
              <a:buAutoNum type="arabicPeriod"/>
            </a:pPr>
            <a:r>
              <a:rPr lang="ru-RU" dirty="0" smtClean="0"/>
              <a:t>Составить таблицу</a:t>
            </a:r>
          </a:p>
          <a:p>
            <a:pPr marL="342900" indent="-342900">
              <a:buAutoNum type="arabicPeriod"/>
            </a:pPr>
            <a:r>
              <a:rPr lang="ru-RU" dirty="0" smtClean="0"/>
              <a:t>Внести значения</a:t>
            </a:r>
            <a:endParaRPr lang="ru-RU" dirty="0"/>
          </a:p>
        </p:txBody>
      </p:sp>
    </p:spTree>
    <p:extLst>
      <p:ext uri="{BB962C8B-B14F-4D97-AF65-F5344CB8AC3E}">
        <p14:creationId xmlns:p14="http://schemas.microsoft.com/office/powerpoint/2010/main" val="1694528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44945"/>
          </a:xfrm>
        </p:spPr>
        <p:txBody>
          <a:bodyPr>
            <a:normAutofit fontScale="90000"/>
          </a:bodyPr>
          <a:lstStyle/>
          <a:p>
            <a:r>
              <a:rPr lang="ru-RU" b="1" dirty="0"/>
              <a:t>Перечислительная комбинаторика</a:t>
            </a:r>
            <a:r>
              <a:rPr lang="ru-RU" dirty="0"/>
              <a:t/>
            </a:r>
            <a:br>
              <a:rPr lang="ru-RU" dirty="0"/>
            </a:br>
            <a:endParaRPr lang="ru-RU" dirty="0"/>
          </a:p>
        </p:txBody>
      </p:sp>
      <p:sp>
        <p:nvSpPr>
          <p:cNvPr id="3" name="Объект 2"/>
          <p:cNvSpPr>
            <a:spLocks noGrp="1"/>
          </p:cNvSpPr>
          <p:nvPr>
            <p:ph idx="1"/>
          </p:nvPr>
        </p:nvSpPr>
        <p:spPr>
          <a:xfrm>
            <a:off x="677334" y="1265383"/>
            <a:ext cx="8596668" cy="4775980"/>
          </a:xfrm>
        </p:spPr>
        <p:txBody>
          <a:bodyPr>
            <a:normAutofit/>
          </a:bodyPr>
          <a:lstStyle/>
          <a:p>
            <a:pPr marL="0" indent="0">
              <a:buNone/>
            </a:pPr>
            <a:r>
              <a:rPr lang="ru-RU" dirty="0" smtClean="0"/>
              <a:t>К </a:t>
            </a:r>
            <a:r>
              <a:rPr lang="ru-RU" dirty="0"/>
              <a:t>перечислительной комбинаторике относятся задачи поиска числа способов построения кортежей из элементов конечного множества, как с разными, так и одинаковыми. Простейшими кортежами являются </a:t>
            </a:r>
            <a:r>
              <a:rPr lang="ru-RU" i="1" dirty="0"/>
              <a:t>перестановки, размещения и сочетания</a:t>
            </a:r>
            <a:r>
              <a:rPr lang="ru-RU" dirty="0"/>
              <a:t>.</a:t>
            </a:r>
          </a:p>
          <a:p>
            <a:pPr marL="0" indent="0">
              <a:buNone/>
            </a:pPr>
            <a:r>
              <a:rPr lang="ru-RU" dirty="0" smtClean="0"/>
              <a:t>Пусть</a:t>
            </a:r>
            <a:r>
              <a:rPr lang="ru-RU" dirty="0"/>
              <a:t> </a:t>
            </a:r>
            <a:r>
              <a:rPr lang="ru-RU" b="1" i="1" dirty="0"/>
              <a:t>A</a:t>
            </a:r>
            <a:r>
              <a:rPr lang="ru-RU" dirty="0"/>
              <a:t> – конечное множество, состоящее из </a:t>
            </a:r>
            <a:r>
              <a:rPr lang="ru-RU" b="1" i="1" dirty="0"/>
              <a:t>n</a:t>
            </a:r>
            <a:r>
              <a:rPr lang="ru-RU" dirty="0"/>
              <a:t> элементов, т.е. мощность этого множества │</a:t>
            </a:r>
            <a:r>
              <a:rPr lang="ru-RU" b="1" i="1" dirty="0"/>
              <a:t>A│ = </a:t>
            </a:r>
            <a:r>
              <a:rPr lang="ru-RU" b="1" i="1" dirty="0" err="1"/>
              <a:t>card</a:t>
            </a:r>
            <a:r>
              <a:rPr lang="ru-RU" b="1" i="1" dirty="0"/>
              <a:t> A = n.</a:t>
            </a:r>
            <a:endParaRPr lang="ru-RU" dirty="0"/>
          </a:p>
          <a:p>
            <a:pPr marL="0" indent="0">
              <a:buNone/>
            </a:pPr>
            <a:r>
              <a:rPr lang="ru-RU" b="1" i="1" dirty="0"/>
              <a:t>Перестановки</a:t>
            </a:r>
            <a:endParaRPr lang="ru-RU" dirty="0"/>
          </a:p>
          <a:p>
            <a:pPr marL="0" indent="0">
              <a:buNone/>
            </a:pPr>
            <a:r>
              <a:rPr lang="ru-RU" dirty="0"/>
              <a:t>Дано множество </a:t>
            </a:r>
            <a:r>
              <a:rPr lang="ru-RU" b="1" i="1" dirty="0"/>
              <a:t>A. </a:t>
            </a:r>
            <a:r>
              <a:rPr lang="ru-RU" dirty="0"/>
              <a:t>Пусть </a:t>
            </a:r>
            <a:r>
              <a:rPr lang="ru-RU" b="1" i="1" dirty="0"/>
              <a:t>A</a:t>
            </a:r>
            <a:r>
              <a:rPr lang="ru-RU" dirty="0"/>
              <a:t> – конечное множество, состоящее из </a:t>
            </a:r>
            <a:r>
              <a:rPr lang="ru-RU" b="1" i="1" dirty="0"/>
              <a:t>n</a:t>
            </a:r>
            <a:r>
              <a:rPr lang="ru-RU" dirty="0"/>
              <a:t> элементов </a:t>
            </a:r>
            <a:r>
              <a:rPr lang="ru-RU" b="1" i="1" dirty="0"/>
              <a:t>A = {a</a:t>
            </a:r>
            <a:r>
              <a:rPr lang="ru-RU" b="1" i="1" baseline="-25000" dirty="0"/>
              <a:t>1</a:t>
            </a:r>
            <a:r>
              <a:rPr lang="ru-RU" b="1" i="1" dirty="0"/>
              <a:t>, a</a:t>
            </a:r>
            <a:r>
              <a:rPr lang="ru-RU" b="1" i="1" baseline="-25000" dirty="0"/>
              <a:t>2</a:t>
            </a:r>
            <a:r>
              <a:rPr lang="ru-RU" b="1" i="1" dirty="0"/>
              <a:t>, …, </a:t>
            </a:r>
            <a:r>
              <a:rPr lang="ru-RU" b="1" i="1" dirty="0" err="1"/>
              <a:t>a</a:t>
            </a:r>
            <a:r>
              <a:rPr lang="ru-RU" b="1" i="1" baseline="-25000" dirty="0" err="1"/>
              <a:t>n</a:t>
            </a:r>
            <a:r>
              <a:rPr lang="ru-RU" b="1" i="1" dirty="0"/>
              <a:t>}</a:t>
            </a:r>
            <a:r>
              <a:rPr lang="ru-RU" dirty="0"/>
              <a:t>, т.е. мощность этого множества │</a:t>
            </a:r>
            <a:r>
              <a:rPr lang="ru-RU" b="1" i="1" dirty="0"/>
              <a:t>A│ = </a:t>
            </a:r>
            <a:r>
              <a:rPr lang="ru-RU" b="1" i="1" dirty="0" err="1"/>
              <a:t>card</a:t>
            </a:r>
            <a:r>
              <a:rPr lang="ru-RU" b="1" i="1" dirty="0"/>
              <a:t> A = </a:t>
            </a:r>
            <a:r>
              <a:rPr lang="ru-RU" b="1" i="1" dirty="0" smtClean="0"/>
              <a:t>n. </a:t>
            </a:r>
            <a:r>
              <a:rPr lang="ru-RU" i="1" dirty="0" smtClean="0"/>
              <a:t>Перестановкой</a:t>
            </a:r>
            <a:r>
              <a:rPr lang="ru-RU" dirty="0"/>
              <a:t> элементов множества </a:t>
            </a:r>
            <a:r>
              <a:rPr lang="ru-RU" b="1" i="1" dirty="0"/>
              <a:t>A</a:t>
            </a:r>
            <a:r>
              <a:rPr lang="ru-RU" dirty="0"/>
              <a:t> называется любой кортеж </a:t>
            </a:r>
            <a:r>
              <a:rPr lang="ru-RU" b="1" i="1" dirty="0"/>
              <a:t>&lt;a</a:t>
            </a:r>
            <a:r>
              <a:rPr lang="ru-RU" b="1" i="1" baseline="-25000" dirty="0"/>
              <a:t>1</a:t>
            </a:r>
            <a:r>
              <a:rPr lang="ru-RU" b="1" i="1" dirty="0"/>
              <a:t>, a</a:t>
            </a:r>
            <a:r>
              <a:rPr lang="ru-RU" b="1" i="1" baseline="-25000" dirty="0"/>
              <a:t>2</a:t>
            </a:r>
            <a:r>
              <a:rPr lang="ru-RU" b="1" i="1" dirty="0"/>
              <a:t>, …, </a:t>
            </a:r>
            <a:r>
              <a:rPr lang="ru-RU" b="1" i="1" dirty="0" err="1"/>
              <a:t>a</a:t>
            </a:r>
            <a:r>
              <a:rPr lang="ru-RU" b="1" i="1" baseline="-25000" dirty="0" err="1"/>
              <a:t>n</a:t>
            </a:r>
            <a:r>
              <a:rPr lang="ru-RU" b="1" i="1" dirty="0"/>
              <a:t>&gt;</a:t>
            </a:r>
            <a:r>
              <a:rPr lang="ru-RU" dirty="0"/>
              <a:t> состоящий из </a:t>
            </a:r>
            <a:r>
              <a:rPr lang="ru-RU" b="1" i="1" dirty="0"/>
              <a:t>n</a:t>
            </a:r>
            <a:r>
              <a:rPr lang="ru-RU" dirty="0"/>
              <a:t> различных элементов множества </a:t>
            </a:r>
            <a:r>
              <a:rPr lang="ru-RU" b="1" i="1" dirty="0"/>
              <a:t>A</a:t>
            </a:r>
            <a:r>
              <a:rPr lang="ru-RU" dirty="0"/>
              <a:t>.</a:t>
            </a:r>
          </a:p>
          <a:p>
            <a:endParaRPr lang="ru-RU" dirty="0"/>
          </a:p>
        </p:txBody>
      </p:sp>
    </p:spTree>
    <p:extLst>
      <p:ext uri="{BB962C8B-B14F-4D97-AF65-F5344CB8AC3E}">
        <p14:creationId xmlns:p14="http://schemas.microsoft.com/office/powerpoint/2010/main" val="4023849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8596668" cy="775855"/>
          </a:xfrm>
        </p:spPr>
        <p:txBody>
          <a:bodyPr>
            <a:normAutofit/>
          </a:bodyPr>
          <a:lstStyle/>
          <a:p>
            <a:r>
              <a:rPr lang="ru-RU" dirty="0" smtClean="0"/>
              <a:t>Решить задачу перестановок</a:t>
            </a:r>
            <a:endParaRPr lang="ru-RU" dirty="0"/>
          </a:p>
        </p:txBody>
      </p:sp>
      <p:sp>
        <p:nvSpPr>
          <p:cNvPr id="5" name="Rectangle 3"/>
          <p:cNvSpPr>
            <a:spLocks noChangeArrowheads="1"/>
          </p:cNvSpPr>
          <p:nvPr/>
        </p:nvSpPr>
        <p:spPr bwMode="auto">
          <a:xfrm>
            <a:off x="1896541" y="1978182"/>
            <a:ext cx="632296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Число перестановок определим исходя из следующего рассуждения. На первом месте в кортеже можно поставить любой из </a:t>
            </a:r>
            <a:r>
              <a:rPr kumimoji="0" lang="ru-RU" altLang="ru-RU" sz="1200" b="1" i="1"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n</a:t>
            </a:r>
            <a:r>
              <a:rPr kumimoji="0" lang="ru-RU" altLang="ru-RU"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 элементов, на второе место - любой из </a:t>
            </a:r>
            <a:r>
              <a:rPr kumimoji="0" lang="ru-RU" altLang="ru-RU" sz="1200" b="1" i="1"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n-1</a:t>
            </a:r>
            <a:r>
              <a:rPr kumimoji="0" lang="ru-RU" altLang="ru-RU"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 оставшихся и т.д. Для последнего места остается единственный элемент. Общее число кортежей </a:t>
            </a:r>
            <a:r>
              <a:rPr kumimoji="0" lang="ru-RU" altLang="ru-RU" sz="1200" b="1" i="1"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n (n-1) (n-2) …2 1</a:t>
            </a:r>
            <a:r>
              <a:rPr kumimoji="0" lang="ru-RU" altLang="ru-RU"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 т.е.</a:t>
            </a:r>
            <a:endParaRPr kumimoji="0" lang="ru-RU" altLang="ru-RU" sz="8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  </a:t>
            </a:r>
            <a:endParaRPr kumimoji="0" lang="ru-RU" altLang="ru-RU" sz="14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p:txBody>
      </p:sp>
      <p:pic>
        <p:nvPicPr>
          <p:cNvPr id="9220" name="Picture 4" descr="https://studfile.net/html/2706/119/html_VUAltbdwOI.Aifz/img-32i1F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81237" y="2784795"/>
            <a:ext cx="614399" cy="54953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5"/>
          <p:cNvSpPr>
            <a:spLocks noChangeArrowheads="1"/>
          </p:cNvSpPr>
          <p:nvPr/>
        </p:nvSpPr>
        <p:spPr bwMode="auto">
          <a:xfrm>
            <a:off x="1896541" y="3334327"/>
            <a:ext cx="7377461"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Пример.</a:t>
            </a:r>
            <a:endParaRPr kumimoji="0" lang="ru-RU" altLang="ru-RU"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900" b="0" i="0" u="none" strike="noStrike" cap="none" normalizeH="0" baseline="0" dirty="0" smtClean="0">
                <a:ln>
                  <a:noFill/>
                </a:ln>
                <a:solidFill>
                  <a:srgbClr val="FFFFFF"/>
                </a:solidFill>
                <a:effectLst/>
                <a:latin typeface="Arial" panose="020B0604020202020204" pitchFamily="34" charset="0"/>
                <a:cs typeface="Arial" panose="020B0604020202020204" pitchFamily="34" charset="0"/>
              </a:rPr>
              <a:t>+</a:t>
            </a:r>
            <a:r>
              <a:rPr kumimoji="0" lang="ru-RU" altLang="ru-RU"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Сколько трехзначных чисел можно составить из трех цифр </a:t>
            </a:r>
            <a:r>
              <a:rPr kumimoji="0" lang="ru-RU" altLang="ru-RU" sz="1200" b="1" i="1"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{1,2,3}</a:t>
            </a:r>
            <a:r>
              <a:rPr kumimoji="0" lang="ru-RU" altLang="ru-RU"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a:t>
            </a:r>
            <a:endParaRPr kumimoji="0" lang="ru-RU" altLang="ru-RU"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Решение</a:t>
            </a:r>
            <a:endParaRPr kumimoji="0" lang="ru-RU" altLang="ru-RU"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Кортежи будут соответственно равны:</a:t>
            </a:r>
            <a:endParaRPr kumimoji="0" lang="ru-RU" altLang="ru-RU" sz="8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&lt;1, 2, 3&gt;; &lt;1, 3, 2&gt;; &lt;2, 1, 3&gt;; &lt;2, 3, 1&gt;; &lt;3, 1, 2&gt;; &lt;3, 2, 1&gt;, и их число равно   </a:t>
            </a:r>
            <a:endParaRPr kumimoji="0" lang="ru-RU" altLang="ru-RU" sz="14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p:txBody>
      </p:sp>
      <p:pic>
        <p:nvPicPr>
          <p:cNvPr id="9222" name="Picture 6" descr="https://studfile.net/html/2706/119/html_VUAltbdwOI.Aifz/img-Y1LXrQ.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22105" y="4057627"/>
            <a:ext cx="697401" cy="228600"/>
          </a:xfrm>
          <a:prstGeom prst="rect">
            <a:avLst/>
          </a:prstGeom>
          <a:noFill/>
          <a:extLst>
            <a:ext uri="{909E8E84-426E-40DD-AFC4-6F175D3DCCD1}">
              <a14:hiddenFill xmlns:a14="http://schemas.microsoft.com/office/drawing/2010/main">
                <a:solidFill>
                  <a:srgbClr val="FFFFFF"/>
                </a:solidFill>
              </a14:hiddenFill>
            </a:ext>
          </a:extLst>
        </p:spPr>
      </p:pic>
      <p:sp>
        <p:nvSpPr>
          <p:cNvPr id="8" name="Прямоугольник 7"/>
          <p:cNvSpPr/>
          <p:nvPr/>
        </p:nvSpPr>
        <p:spPr>
          <a:xfrm>
            <a:off x="1136073" y="4851507"/>
            <a:ext cx="7934036" cy="646331"/>
          </a:xfrm>
          <a:prstGeom prst="rect">
            <a:avLst/>
          </a:prstGeom>
        </p:spPr>
        <p:txBody>
          <a:bodyPr wrap="square">
            <a:spAutoFit/>
          </a:bodyPr>
          <a:lstStyle/>
          <a:p>
            <a:pPr lvl="0" algn="just" eaLnBrk="0" fontAlgn="base" hangingPunct="0">
              <a:spcBef>
                <a:spcPct val="0"/>
              </a:spcBef>
              <a:spcAft>
                <a:spcPct val="0"/>
              </a:spcAft>
            </a:pPr>
            <a:r>
              <a:rPr lang="ru-RU" altLang="ru-RU" dirty="0">
                <a:solidFill>
                  <a:srgbClr val="000000"/>
                </a:solidFill>
                <a:latin typeface="Arial" panose="020B0604020202020204" pitchFamily="34" charset="0"/>
                <a:cs typeface="Arial" panose="020B0604020202020204" pitchFamily="34" charset="0"/>
              </a:rPr>
              <a:t>Сколько </a:t>
            </a:r>
            <a:r>
              <a:rPr lang="ru-RU" altLang="ru-RU" dirty="0" smtClean="0">
                <a:solidFill>
                  <a:srgbClr val="000000"/>
                </a:solidFill>
                <a:latin typeface="Arial" panose="020B0604020202020204" pitchFamily="34" charset="0"/>
                <a:cs typeface="Arial" panose="020B0604020202020204" pitchFamily="34" charset="0"/>
              </a:rPr>
              <a:t>четырехзначных </a:t>
            </a:r>
            <a:r>
              <a:rPr lang="ru-RU" altLang="ru-RU" dirty="0">
                <a:solidFill>
                  <a:srgbClr val="000000"/>
                </a:solidFill>
                <a:latin typeface="Arial" panose="020B0604020202020204" pitchFamily="34" charset="0"/>
                <a:cs typeface="Arial" panose="020B0604020202020204" pitchFamily="34" charset="0"/>
              </a:rPr>
              <a:t>чисел можно составить из </a:t>
            </a:r>
            <a:r>
              <a:rPr lang="ru-RU" altLang="ru-RU" dirty="0" smtClean="0">
                <a:solidFill>
                  <a:srgbClr val="000000"/>
                </a:solidFill>
                <a:latin typeface="Arial" panose="020B0604020202020204" pitchFamily="34" charset="0"/>
                <a:cs typeface="Arial" panose="020B0604020202020204" pitchFamily="34" charset="0"/>
              </a:rPr>
              <a:t>четырех </a:t>
            </a:r>
            <a:r>
              <a:rPr lang="ru-RU" altLang="ru-RU" dirty="0">
                <a:solidFill>
                  <a:srgbClr val="000000"/>
                </a:solidFill>
                <a:latin typeface="Arial" panose="020B0604020202020204" pitchFamily="34" charset="0"/>
                <a:cs typeface="Arial" panose="020B0604020202020204" pitchFamily="34" charset="0"/>
              </a:rPr>
              <a:t>цифр </a:t>
            </a:r>
            <a:r>
              <a:rPr lang="ru-RU" altLang="ru-RU" b="1" i="1" dirty="0">
                <a:solidFill>
                  <a:srgbClr val="000000"/>
                </a:solidFill>
                <a:latin typeface="Arial" panose="020B0604020202020204" pitchFamily="34" charset="0"/>
                <a:cs typeface="Arial" panose="020B0604020202020204" pitchFamily="34" charset="0"/>
              </a:rPr>
              <a:t>{</a:t>
            </a:r>
            <a:r>
              <a:rPr lang="ru-RU" altLang="ru-RU" b="1" i="1" dirty="0" smtClean="0">
                <a:solidFill>
                  <a:srgbClr val="000000"/>
                </a:solidFill>
                <a:latin typeface="Arial" panose="020B0604020202020204" pitchFamily="34" charset="0"/>
                <a:cs typeface="Arial" panose="020B0604020202020204" pitchFamily="34" charset="0"/>
              </a:rPr>
              <a:t>1,2,3,4}</a:t>
            </a:r>
            <a:r>
              <a:rPr lang="ru-RU" altLang="ru-RU" dirty="0" smtClean="0">
                <a:solidFill>
                  <a:srgbClr val="000000"/>
                </a:solidFill>
                <a:latin typeface="Arial" panose="020B0604020202020204" pitchFamily="34" charset="0"/>
                <a:cs typeface="Arial" panose="020B0604020202020204" pitchFamily="34" charset="0"/>
              </a:rPr>
              <a:t>.</a:t>
            </a:r>
            <a:endParaRPr kumimoji="0" lang="ru-RU" altLang="ru-RU" sz="105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2417295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10812702" cy="600365"/>
          </a:xfrm>
        </p:spPr>
        <p:txBody>
          <a:bodyPr>
            <a:normAutofit fontScale="90000"/>
          </a:bodyPr>
          <a:lstStyle/>
          <a:p>
            <a:r>
              <a:rPr lang="ru-RU" b="1" dirty="0">
                <a:latin typeface="Times New Roman" panose="02020603050405020304" pitchFamily="18" charset="0"/>
                <a:cs typeface="Times New Roman" panose="02020603050405020304" pitchFamily="18" charset="0"/>
              </a:rPr>
              <a:t>Упрощенная архитектура сети </a:t>
            </a:r>
            <a:r>
              <a:rPr lang="ru-RU" b="1" dirty="0" smtClean="0">
                <a:latin typeface="Times New Roman" panose="02020603050405020304" pitchFamily="18" charset="0"/>
                <a:cs typeface="Times New Roman" panose="02020603050405020304" pitchFamily="18" charset="0"/>
              </a:rPr>
              <a:t>Интернет</a:t>
            </a:r>
            <a:endParaRPr lang="ru-RU" dirty="0"/>
          </a:p>
        </p:txBody>
      </p:sp>
      <p:sp>
        <p:nvSpPr>
          <p:cNvPr id="3" name="Объект 2"/>
          <p:cNvSpPr>
            <a:spLocks noGrp="1"/>
          </p:cNvSpPr>
          <p:nvPr>
            <p:ph idx="1"/>
          </p:nvPr>
        </p:nvSpPr>
        <p:spPr>
          <a:xfrm>
            <a:off x="677334" y="1320801"/>
            <a:ext cx="8596668" cy="4720562"/>
          </a:xfrm>
        </p:spPr>
        <p:txBody>
          <a:bodyPr>
            <a:normAutofit fontScale="92500" lnSpcReduction="20000"/>
          </a:bodyPr>
          <a:lstStyle/>
          <a:p>
            <a:pPr marL="0" indent="0" algn="just" fontAlgn="base">
              <a:buNone/>
            </a:pPr>
            <a:r>
              <a:rPr lang="ru-RU" dirty="0" smtClean="0">
                <a:latin typeface="Times New Roman" panose="02020603050405020304" pitchFamily="18" charset="0"/>
                <a:cs typeface="Times New Roman" panose="02020603050405020304" pitchFamily="18" charset="0"/>
              </a:rPr>
              <a:t>Интернет </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Internet</a:t>
            </a:r>
            <a:r>
              <a:rPr lang="ru-RU" dirty="0">
                <a:latin typeface="Times New Roman" panose="02020603050405020304" pitchFamily="18" charset="0"/>
                <a:cs typeface="Times New Roman" panose="02020603050405020304" pitchFamily="18" charset="0"/>
              </a:rPr>
              <a:t>) — это глобальная </a:t>
            </a:r>
            <a:r>
              <a:rPr lang="ru-RU" dirty="0">
                <a:latin typeface="Times New Roman" panose="02020603050405020304" pitchFamily="18" charset="0"/>
                <a:cs typeface="Times New Roman" panose="02020603050405020304" pitchFamily="18" charset="0"/>
                <a:hlinkClick r:id="rId2" tooltip="Информационные системы"/>
              </a:rPr>
              <a:t>информационная система</a:t>
            </a:r>
            <a:r>
              <a:rPr lang="ru-RU" dirty="0">
                <a:latin typeface="Times New Roman" panose="02020603050405020304" pitchFamily="18" charset="0"/>
                <a:cs typeface="Times New Roman" panose="02020603050405020304" pitchFamily="18" charset="0"/>
              </a:rPr>
              <a:t>, которая:</a:t>
            </a:r>
          </a:p>
          <a:p>
            <a:pPr marL="0" indent="0" algn="just" fontAlgn="base">
              <a:buNone/>
            </a:pPr>
            <a:r>
              <a:rPr lang="ru-RU" dirty="0">
                <a:latin typeface="Times New Roman" panose="02020603050405020304" pitchFamily="18" charset="0"/>
                <a:cs typeface="Times New Roman" panose="02020603050405020304" pitchFamily="18" charset="0"/>
              </a:rPr>
              <a:t>логически связана единым адресным пространством; может поддерживать соединения с коммутацией пакетов на основе семейства специализированных протоколов; предоставляет услуги высокого уровня.</a:t>
            </a:r>
          </a:p>
          <a:p>
            <a:pPr algn="just" fontAlgn="base"/>
            <a:r>
              <a:rPr lang="ru-RU" dirty="0">
                <a:latin typeface="Times New Roman" panose="02020603050405020304" pitchFamily="18" charset="0"/>
                <a:cs typeface="Times New Roman" panose="02020603050405020304" pitchFamily="18" charset="0"/>
              </a:rPr>
              <a:t>Типичный на сегодня доступ абонента телефонной сети общего пользования (ТФОП) в Интернет показан на рис. 1.1. Абонент автоматической телефонной станции (АТС) должен купить у провайдера сети Интернет (</a:t>
            </a:r>
            <a:r>
              <a:rPr lang="ru-RU" dirty="0" err="1">
                <a:latin typeface="Times New Roman" panose="02020603050405020304" pitchFamily="18" charset="0"/>
                <a:cs typeface="Times New Roman" panose="02020603050405020304" pitchFamily="18" charset="0"/>
              </a:rPr>
              <a:t>Internet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Service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Provider</a:t>
            </a:r>
            <a:r>
              <a:rPr lang="ru-RU" dirty="0">
                <a:latin typeface="Times New Roman" panose="02020603050405020304" pitchFamily="18" charset="0"/>
                <a:cs typeface="Times New Roman" panose="02020603050405020304" pitchFamily="18" charset="0"/>
              </a:rPr>
              <a:t> — ISP) карту с предоплатой, в которой указан телефонный номер провайдера для доступа в Интернет, имя пользователя (</a:t>
            </a:r>
            <a:r>
              <a:rPr lang="ru-RU" dirty="0" err="1">
                <a:latin typeface="Times New Roman" panose="02020603050405020304" pitchFamily="18" charset="0"/>
                <a:cs typeface="Times New Roman" panose="02020603050405020304" pitchFamily="18" charset="0"/>
              </a:rPr>
              <a:t>User</a:t>
            </a:r>
            <a:r>
              <a:rPr lang="ru-RU" dirty="0">
                <a:latin typeface="Times New Roman" panose="02020603050405020304" pitchFamily="18" charset="0"/>
                <a:cs typeface="Times New Roman" panose="02020603050405020304" pitchFamily="18" charset="0"/>
              </a:rPr>
              <a:t> ID) и пароль (</a:t>
            </a:r>
            <a:r>
              <a:rPr lang="ru-RU" dirty="0" err="1">
                <a:latin typeface="Times New Roman" panose="02020603050405020304" pitchFamily="18" charset="0"/>
                <a:cs typeface="Times New Roman" panose="02020603050405020304" pitchFamily="18" charset="0"/>
              </a:rPr>
              <a:t>Password</a:t>
            </a:r>
            <a:r>
              <a:rPr lang="ru-RU" dirty="0">
                <a:latin typeface="Times New Roman" panose="02020603050405020304" pitchFamily="18" charset="0"/>
                <a:cs typeface="Times New Roman" panose="02020603050405020304" pitchFamily="18" charset="0"/>
              </a:rPr>
              <a:t>). Эти данные абонент должен ввести в персональный компьютер. При установлении модемного соединения с телефонным номером провайдера компьютер соединится с сервером сетевого доступа (</a:t>
            </a:r>
            <a:r>
              <a:rPr lang="ru-RU" dirty="0" err="1">
                <a:latin typeface="Times New Roman" panose="02020603050405020304" pitchFamily="18" charset="0"/>
                <a:cs typeface="Times New Roman" panose="02020603050405020304" pitchFamily="18" charset="0"/>
              </a:rPr>
              <a:t>Network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Access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Server</a:t>
            </a:r>
            <a:r>
              <a:rPr lang="ru-RU" dirty="0">
                <a:latin typeface="Times New Roman" panose="02020603050405020304" pitchFamily="18" charset="0"/>
                <a:cs typeface="Times New Roman" panose="02020603050405020304" pitchFamily="18" charset="0"/>
              </a:rPr>
              <a:t>, NAS), который запросит у компьютера имя и пароль. Компьютер автоматически перешлет ему запрошенную информацию. После этого NAS запросит те же данные (имя и пароль) у сервера аутентификации, </a:t>
            </a:r>
            <a:r>
              <a:rPr lang="ru-RU" dirty="0">
                <a:latin typeface="Times New Roman" panose="02020603050405020304" pitchFamily="18" charset="0"/>
                <a:cs typeface="Times New Roman" panose="02020603050405020304" pitchFamily="18" charset="0"/>
                <a:hlinkClick r:id="rId3" tooltip="Авторизация"/>
              </a:rPr>
              <a:t>авторизации</a:t>
            </a:r>
            <a:r>
              <a:rPr lang="ru-RU" dirty="0">
                <a:latin typeface="Times New Roman" panose="02020603050405020304" pitchFamily="18" charset="0"/>
                <a:cs typeface="Times New Roman" panose="02020603050405020304" pitchFamily="18" charset="0"/>
              </a:rPr>
              <a:t> и учета (</a:t>
            </a:r>
            <a:r>
              <a:rPr lang="ru-RU" dirty="0" err="1">
                <a:latin typeface="Times New Roman" panose="02020603050405020304" pitchFamily="18" charset="0"/>
                <a:cs typeface="Times New Roman" panose="02020603050405020304" pitchFamily="18" charset="0"/>
              </a:rPr>
              <a:t>Authentication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Authorization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Accounting</a:t>
            </a:r>
            <a:r>
              <a:rPr lang="ru-RU" dirty="0">
                <a:latin typeface="Times New Roman" panose="02020603050405020304" pitchFamily="18" charset="0"/>
                <a:cs typeface="Times New Roman" panose="02020603050405020304" pitchFamily="18" charset="0"/>
              </a:rPr>
              <a:t>) и сравнит данные имени и пароля, полученные от абонента и от ААА-сервера. В случае их совпадения NAS откроет домашнюю страничку провайдера и начнет обслуживание запросов абонента. Для реализации запроса может потребоваться соединение через магистральную сеть (</a:t>
            </a:r>
            <a:r>
              <a:rPr lang="ru-RU" dirty="0" err="1">
                <a:latin typeface="Times New Roman" panose="02020603050405020304" pitchFamily="18" charset="0"/>
                <a:cs typeface="Times New Roman" panose="02020603050405020304" pitchFamily="18" charset="0"/>
              </a:rPr>
              <a:t>Backbone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Network</a:t>
            </a:r>
            <a:r>
              <a:rPr lang="ru-RU" dirty="0">
                <a:latin typeface="Times New Roman" panose="02020603050405020304" pitchFamily="18" charset="0"/>
                <a:cs typeface="Times New Roman" panose="02020603050405020304" pitchFamily="18" charset="0"/>
              </a:rPr>
              <a:t>-BN), которая использует высокоскоростные (от 622 Мбит/с до 1.28 Гбит/с) каналы связи и высокопроизводительные маршрутизаторы (R) для объединения </a:t>
            </a:r>
            <a:r>
              <a:rPr lang="ru-RU" dirty="0" err="1">
                <a:latin typeface="Times New Roman" panose="02020603050405020304" pitchFamily="18" charset="0"/>
                <a:cs typeface="Times New Roman" panose="02020603050405020304" pitchFamily="18" charset="0"/>
              </a:rPr>
              <a:t>зоновых</a:t>
            </a:r>
            <a:r>
              <a:rPr lang="ru-RU" dirty="0">
                <a:latin typeface="Times New Roman" panose="02020603050405020304" pitchFamily="18" charset="0"/>
                <a:cs typeface="Times New Roman" panose="02020603050405020304" pitchFamily="18" charset="0"/>
              </a:rPr>
              <a:t> сетей различных провайдеров.</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6204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12436"/>
            <a:ext cx="8596668" cy="711200"/>
          </a:xfrm>
        </p:spPr>
        <p:txBody>
          <a:bodyPr>
            <a:normAutofit/>
          </a:bodyPr>
          <a:lstStyle/>
          <a:p>
            <a:r>
              <a:rPr lang="ru-RU" sz="2400" b="1" dirty="0">
                <a:solidFill>
                  <a:schemeClr val="tx1"/>
                </a:solidFill>
                <a:latin typeface="Times New Roman" panose="02020603050405020304" pitchFamily="18" charset="0"/>
                <a:cs typeface="Times New Roman" panose="02020603050405020304" pitchFamily="18" charset="0"/>
              </a:rPr>
              <a:t>Рис. 1.1.</a:t>
            </a:r>
            <a:r>
              <a:rPr lang="ru-RU" sz="2400" dirty="0">
                <a:solidFill>
                  <a:schemeClr val="tx1"/>
                </a:solidFill>
                <a:latin typeface="Times New Roman" panose="02020603050405020304" pitchFamily="18" charset="0"/>
                <a:cs typeface="Times New Roman" panose="02020603050405020304" pitchFamily="18" charset="0"/>
              </a:rPr>
              <a:t>  Схема доступа абонента ТФОП в Интернет</a:t>
            </a:r>
            <a:endParaRPr lang="ru-RU" sz="2400" dirty="0">
              <a:solidFill>
                <a:schemeClr val="tx1"/>
              </a:solidFill>
              <a:latin typeface="Times New Roman" panose="02020603050405020304" pitchFamily="18" charset="0"/>
              <a:cs typeface="Times New Roman" panose="02020603050405020304" pitchFamily="18" charset="0"/>
            </a:endParaRPr>
          </a:p>
        </p:txBody>
      </p:sp>
      <p:pic>
        <p:nvPicPr>
          <p:cNvPr id="1026" name="Picture 2" descr="Схема доступа абонента ТФОП в Интернет"/>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14401" y="956834"/>
            <a:ext cx="5341308" cy="58226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0560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387927"/>
          </a:xfrm>
        </p:spPr>
        <p:txBody>
          <a:bodyPr>
            <a:normAutofit/>
          </a:bodyPr>
          <a:lstStyle/>
          <a:p>
            <a:r>
              <a:rPr lang="ru-RU" sz="1800" b="1" dirty="0">
                <a:solidFill>
                  <a:schemeClr val="tx1"/>
                </a:solidFill>
                <a:latin typeface="Times New Roman" panose="02020603050405020304" pitchFamily="18" charset="0"/>
                <a:cs typeface="Times New Roman" panose="02020603050405020304" pitchFamily="18" charset="0"/>
              </a:rPr>
              <a:t>Модель OSI. Понятие об интерфейсах и протоколах. Рекомендация ITU-T X.200</a:t>
            </a:r>
            <a:endParaRPr lang="ru-RU" sz="18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997527"/>
            <a:ext cx="9787466" cy="5043835"/>
          </a:xfrm>
        </p:spPr>
        <p:txBody>
          <a:bodyPr/>
          <a:lstStyle/>
          <a:p>
            <a:pPr algn="just" fontAlgn="base"/>
            <a:endParaRPr lang="ru-RU" dirty="0" smtClean="0">
              <a:solidFill>
                <a:schemeClr val="tx1"/>
              </a:solidFill>
              <a:latin typeface="Times New Roman" panose="02020603050405020304" pitchFamily="18" charset="0"/>
              <a:cs typeface="Times New Roman" panose="02020603050405020304" pitchFamily="18" charset="0"/>
            </a:endParaRPr>
          </a:p>
          <a:p>
            <a:pPr marL="0" indent="0" algn="just" fontAlgn="base">
              <a:buNone/>
            </a:pPr>
            <a:r>
              <a:rPr lang="ru-RU" dirty="0" smtClean="0">
                <a:solidFill>
                  <a:schemeClr val="tx1"/>
                </a:solidFill>
                <a:latin typeface="Times New Roman" panose="02020603050405020304" pitchFamily="18" charset="0"/>
                <a:cs typeface="Times New Roman" panose="02020603050405020304" pitchFamily="18" charset="0"/>
              </a:rPr>
              <a:t>Организация </a:t>
            </a:r>
            <a:r>
              <a:rPr lang="ru-RU" dirty="0">
                <a:solidFill>
                  <a:schemeClr val="tx1"/>
                </a:solidFill>
                <a:latin typeface="Times New Roman" panose="02020603050405020304" pitchFamily="18" charset="0"/>
                <a:cs typeface="Times New Roman" panose="02020603050405020304" pitchFamily="18" charset="0"/>
              </a:rPr>
              <a:t>взаимодействия между элементами сети является сложной задачей, поэтому ее разбивают на несколько более простых задач.</a:t>
            </a:r>
          </a:p>
          <a:p>
            <a:pPr marL="0" indent="0" algn="just" fontAlgn="base">
              <a:buNone/>
            </a:pPr>
            <a:r>
              <a:rPr lang="ru-RU" dirty="0">
                <a:solidFill>
                  <a:schemeClr val="tx1"/>
                </a:solidFill>
                <a:latin typeface="Times New Roman" panose="02020603050405020304" pitchFamily="18" charset="0"/>
                <a:cs typeface="Times New Roman" panose="02020603050405020304" pitchFamily="18" charset="0"/>
              </a:rPr>
              <a:t>Международной организацией по </a:t>
            </a:r>
            <a:r>
              <a:rPr lang="ru-RU" dirty="0">
                <a:solidFill>
                  <a:schemeClr val="tx1"/>
                </a:solidFill>
                <a:latin typeface="Times New Roman" panose="02020603050405020304" pitchFamily="18" charset="0"/>
                <a:cs typeface="Times New Roman" panose="02020603050405020304" pitchFamily="18" charset="0"/>
                <a:hlinkClick r:id="rId2" tooltip="Стандартизация"/>
              </a:rPr>
              <a:t>стандартизации</a:t>
            </a:r>
            <a:r>
              <a:rPr lang="ru-RU" dirty="0">
                <a:solidFill>
                  <a:schemeClr val="tx1"/>
                </a:solidFill>
                <a:latin typeface="Times New Roman" panose="02020603050405020304" pitchFamily="18" charset="0"/>
                <a:cs typeface="Times New Roman" panose="02020603050405020304" pitchFamily="18" charset="0"/>
              </a:rPr>
              <a:t> (ISO) был предложен стандарт, который покрывает все аспекты сетевой связи, — это модель взаимодействия открытых систем (OSI). Он был введен в конце 1970-х.</a:t>
            </a:r>
          </a:p>
          <a:p>
            <a:pPr marL="0" indent="0" algn="just" fontAlgn="base">
              <a:buNone/>
            </a:pPr>
            <a:r>
              <a:rPr lang="ru-RU" dirty="0">
                <a:solidFill>
                  <a:schemeClr val="tx1"/>
                </a:solidFill>
                <a:latin typeface="Times New Roman" panose="02020603050405020304" pitchFamily="18" charset="0"/>
                <a:cs typeface="Times New Roman" panose="02020603050405020304" pitchFamily="18" charset="0"/>
              </a:rPr>
              <a:t>Открытая система — это стандартизированный набор протоколов и спецификаций, который гарантирует возможность взаимодействия оборудования различных производителей. Она реализуется набором модулей, каждый из которых решает простую задачу внутри элемента сети. Каждый из модулей связан с одним или несколькими другими модулями. Решение сложной задачи подразумевает определенный порядок следования решения простых задач, при котором образуется многоуровневая иерархическая структура на рис. 1.2.. Это позволяет любым двум различным системам связываться независимо от их основной архитектуры.</a:t>
            </a:r>
          </a:p>
          <a:p>
            <a:pPr algn="just"/>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3855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50982"/>
            <a:ext cx="8596668" cy="517236"/>
          </a:xfrm>
        </p:spPr>
        <p:txBody>
          <a:bodyPr>
            <a:normAutofit/>
          </a:bodyPr>
          <a:lstStyle/>
          <a:p>
            <a:r>
              <a:rPr lang="ru-RU" sz="2000" b="1" dirty="0">
                <a:solidFill>
                  <a:schemeClr val="tx1"/>
                </a:solidFill>
                <a:latin typeface="Times New Roman" panose="02020603050405020304" pitchFamily="18" charset="0"/>
                <a:cs typeface="Times New Roman" panose="02020603050405020304" pitchFamily="18" charset="0"/>
              </a:rPr>
              <a:t>Рис. 1.2.</a:t>
            </a:r>
            <a:r>
              <a:rPr lang="ru-RU" sz="2000" dirty="0">
                <a:solidFill>
                  <a:schemeClr val="tx1"/>
                </a:solidFill>
                <a:latin typeface="Times New Roman" panose="02020603050405020304" pitchFamily="18" charset="0"/>
                <a:cs typeface="Times New Roman" panose="02020603050405020304" pitchFamily="18" charset="0"/>
              </a:rPr>
              <a:t>  Модель взаимодействия открытых систем OSI</a:t>
            </a:r>
            <a:endParaRPr lang="ru-RU" sz="2000" dirty="0">
              <a:solidFill>
                <a:schemeClr val="tx1"/>
              </a:solidFill>
              <a:latin typeface="Times New Roman" panose="02020603050405020304" pitchFamily="18" charset="0"/>
              <a:cs typeface="Times New Roman" panose="02020603050405020304" pitchFamily="18" charset="0"/>
            </a:endParaRPr>
          </a:p>
        </p:txBody>
      </p:sp>
      <p:pic>
        <p:nvPicPr>
          <p:cNvPr id="2050" name="Picture 2" descr="Модель взаимодействия открытых систем OSI"/>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04331" y="1114016"/>
            <a:ext cx="4498796" cy="5379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2675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600"/>
            <a:ext cx="10119975" cy="628073"/>
          </a:xfrm>
        </p:spPr>
        <p:txBody>
          <a:bodyPr>
            <a:normAutofit fontScale="90000"/>
          </a:bodyPr>
          <a:lstStyle/>
          <a:p>
            <a:r>
              <a:rPr lang="ru-RU" dirty="0">
                <a:solidFill>
                  <a:schemeClr val="tx1"/>
                </a:solidFill>
                <a:latin typeface="Times New Roman" panose="02020603050405020304" pitchFamily="18" charset="0"/>
                <a:cs typeface="Times New Roman" panose="02020603050405020304" pitchFamily="18" charset="0"/>
              </a:rPr>
              <a:t>Модель взаимодействия открытых систем </a:t>
            </a:r>
            <a:r>
              <a:rPr lang="ru-RU" dirty="0" smtClean="0">
                <a:solidFill>
                  <a:schemeClr val="tx1"/>
                </a:solidFill>
                <a:latin typeface="Times New Roman" panose="02020603050405020304" pitchFamily="18" charset="0"/>
                <a:cs typeface="Times New Roman" panose="02020603050405020304" pitchFamily="18" charset="0"/>
              </a:rPr>
              <a:t>OSI (уровни)</a:t>
            </a:r>
            <a:endParaRPr lang="ru-RU" dirty="0"/>
          </a:p>
        </p:txBody>
      </p:sp>
      <p:sp>
        <p:nvSpPr>
          <p:cNvPr id="3" name="Объект 2"/>
          <p:cNvSpPr>
            <a:spLocks noGrp="1"/>
          </p:cNvSpPr>
          <p:nvPr>
            <p:ph idx="1"/>
          </p:nvPr>
        </p:nvSpPr>
        <p:spPr>
          <a:xfrm>
            <a:off x="677334" y="1320801"/>
            <a:ext cx="9935248" cy="4720562"/>
          </a:xfrm>
        </p:spPr>
        <p:txBody>
          <a:bodyPr/>
          <a:lstStyle/>
          <a:p>
            <a:pPr marL="0" indent="0" algn="just">
              <a:buNone/>
            </a:pPr>
            <a:r>
              <a:rPr lang="ru-RU" dirty="0">
                <a:latin typeface="Times New Roman" panose="02020603050405020304" pitchFamily="18" charset="0"/>
                <a:cs typeface="Times New Roman" panose="02020603050405020304" pitchFamily="18" charset="0"/>
              </a:rPr>
              <a:t>Семь уровней можно рассматривать, исходя из принадлежности их к трем подгруппам. Нижние уровни 1, 2 и 3 — физический, звена данных и сетевой — имеют дело с физическими аспектами данных, перемещающихся от одного устройства до другого (таких как электрические спецификации, физические подключения, </a:t>
            </a:r>
            <a:r>
              <a:rPr lang="ru-RU" dirty="0" smtClean="0">
                <a:latin typeface="Times New Roman" panose="02020603050405020304" pitchFamily="18" charset="0"/>
                <a:cs typeface="Times New Roman" panose="02020603050405020304" pitchFamily="18" charset="0"/>
              </a:rPr>
              <a:t>физическая </a:t>
            </a:r>
            <a:r>
              <a:rPr lang="ru-RU" dirty="0">
                <a:latin typeface="Times New Roman" panose="02020603050405020304" pitchFamily="18" charset="0"/>
                <a:cs typeface="Times New Roman" panose="02020603050405020304" pitchFamily="18" charset="0"/>
              </a:rPr>
              <a:t>адресация и синхронизация передачи и надежность</a:t>
            </a:r>
            <a:r>
              <a:rPr lang="ru-RU" dirty="0" smtClean="0">
                <a:latin typeface="Times New Roman" panose="02020603050405020304" pitchFamily="18" charset="0"/>
                <a:cs typeface="Times New Roman" panose="02020603050405020304" pitchFamily="18" charset="0"/>
              </a:rPr>
              <a:t>).</a:t>
            </a:r>
          </a:p>
          <a:p>
            <a:pPr marL="0" indent="0" algn="just">
              <a:buNone/>
            </a:pPr>
            <a:r>
              <a:rPr lang="ru-RU" dirty="0">
                <a:solidFill>
                  <a:schemeClr val="tx1"/>
                </a:solidFill>
                <a:latin typeface="Times New Roman" panose="02020603050405020304" pitchFamily="18" charset="0"/>
                <a:cs typeface="Times New Roman" panose="02020603050405020304" pitchFamily="18" charset="0"/>
              </a:rPr>
              <a:t>Верхние уровни 5, 6 и 7 — сеансовый, представления и прикладной — позволяют обеспечивать способность к взаимодействию среди несвязанных программных систем. Уровень 4 — транспортный уровень — связывает эти две подгруппы и гарантирует, что более низкие уровни передачи находятся в формате, который верхние уровни могут использовать. Верхние уровни OSI почти всегда реализовывались в </a:t>
            </a:r>
            <a:r>
              <a:rPr lang="ru-RU" dirty="0">
                <a:solidFill>
                  <a:schemeClr val="tx1"/>
                </a:solidFill>
                <a:latin typeface="Times New Roman" panose="02020603050405020304" pitchFamily="18" charset="0"/>
                <a:cs typeface="Times New Roman" panose="02020603050405020304" pitchFamily="18" charset="0"/>
                <a:hlinkClick r:id="rId2" tooltip="Программное обеспечение"/>
              </a:rPr>
              <a:t>программном обеспечении</a:t>
            </a:r>
            <a:r>
              <a:rPr lang="ru-RU" dirty="0">
                <a:solidFill>
                  <a:schemeClr val="tx1"/>
                </a:solidFill>
                <a:latin typeface="Times New Roman" panose="02020603050405020304" pitchFamily="18" charset="0"/>
                <a:cs typeface="Times New Roman" panose="02020603050405020304" pitchFamily="18" charset="0"/>
              </a:rPr>
              <a:t>; более низкие уровни — комбинация аппаратных средств и программного обеспечения, исключая физический уровень, который является главным образом аппаратным.</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2757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443345"/>
          </a:xfrm>
        </p:spPr>
        <p:txBody>
          <a:bodyPr>
            <a:normAutofit fontScale="90000"/>
          </a:bodyPr>
          <a:lstStyle/>
          <a:p>
            <a:r>
              <a:rPr lang="ru-RU" sz="1800" dirty="0">
                <a:solidFill>
                  <a:schemeClr val="tx1"/>
                </a:solidFill>
                <a:latin typeface="Times New Roman" panose="02020603050405020304" pitchFamily="18" charset="0"/>
                <a:cs typeface="Times New Roman" panose="02020603050405020304" pitchFamily="18" charset="0"/>
              </a:rPr>
              <a:t>Физические характеристики интерфейсов и сред передачи. </a:t>
            </a:r>
            <a:br>
              <a:rPr lang="ru-RU" sz="1800" dirty="0">
                <a:solidFill>
                  <a:schemeClr val="tx1"/>
                </a:solidFill>
                <a:latin typeface="Times New Roman" panose="02020603050405020304" pitchFamily="18" charset="0"/>
                <a:cs typeface="Times New Roman" panose="02020603050405020304" pitchFamily="18" charset="0"/>
              </a:rPr>
            </a:br>
            <a:endParaRPr lang="ru-RU" sz="1800" dirty="0">
              <a:solidFill>
                <a:schemeClr val="tx1"/>
              </a:solidFill>
              <a:latin typeface="Times New Roman" panose="02020603050405020304" pitchFamily="18" charset="0"/>
              <a:cs typeface="Times New Roman" panose="02020603050405020304" pitchFamily="18" charset="0"/>
            </a:endParaRPr>
          </a:p>
        </p:txBody>
      </p:sp>
      <p:pic>
        <p:nvPicPr>
          <p:cNvPr id="3074" name="Picture 2" descr="https://freetime.su/Library/%D0%98%D0%A2%20(%D0%BA%D0%BE%D0%BF%D0%B8%D1%8F%20ebuki.net)/%D0%9E%D1%81%D0%BD%D0%BE%D0%B2%D1%8B%20%D1%81%D0%B5%D1%82%D0%B5%D0%B9%20%D0%BF%D0%B5%D1%80%D0%B5%D0%B4%D0%B0%D1%87%D0%B8%20%D0%B4%D0%B0%D0%BD%D0%BD%D1%8B%D1%85.%20%D0%9A%D1%83%D1%80%D1%81%20%D0%BB%D0%B5%D0%BA%D1%86%D0%B8%D0%B9.%5B%D0%92.%20%D0%93.%20%D0%9E%D0%BB%D0%B8%D1%84%D0%B5%D1%80,%20%D0%9D.%20%D0%90.%20%D0%9E%D0%BB%D0%B8%D1%84%D0%B5%D1%80.%5D/165_files/11-10.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94769" y="1068640"/>
            <a:ext cx="5191486" cy="4578891"/>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2142512" y="5738198"/>
            <a:ext cx="8719452" cy="369332"/>
          </a:xfrm>
          <a:prstGeom prst="rect">
            <a:avLst/>
          </a:prstGeom>
        </p:spPr>
        <p:txBody>
          <a:bodyPr wrap="square">
            <a:spAutoFit/>
          </a:bodyPr>
          <a:lstStyle/>
          <a:p>
            <a:r>
              <a:rPr lang="ru-RU" dirty="0" smtClean="0"/>
              <a:t>Функции различных устройств сети уровням модели OSI.</a:t>
            </a:r>
            <a:endParaRPr lang="ru-RU" dirty="0"/>
          </a:p>
        </p:txBody>
      </p:sp>
    </p:spTree>
    <p:extLst>
      <p:ext uri="{BB962C8B-B14F-4D97-AF65-F5344CB8AC3E}">
        <p14:creationId xmlns:p14="http://schemas.microsoft.com/office/powerpoint/2010/main" val="1598384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369455"/>
          </a:xfrm>
        </p:spPr>
        <p:txBody>
          <a:bodyPr>
            <a:normAutofit fontScale="90000"/>
          </a:bodyPr>
          <a:lstStyle/>
          <a:p>
            <a:r>
              <a:rPr lang="ru-RU" sz="2000" dirty="0" smtClean="0">
                <a:solidFill>
                  <a:schemeClr val="tx1"/>
                </a:solidFill>
                <a:latin typeface="Times New Roman" panose="02020603050405020304" pitchFamily="18" charset="0"/>
                <a:cs typeface="Times New Roman" panose="02020603050405020304" pitchFamily="18" charset="0"/>
              </a:rPr>
              <a:t>Проектно-ориентированная задача 1</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228437"/>
            <a:ext cx="8596668" cy="4812926"/>
          </a:xfrm>
        </p:spPr>
        <p:txBody>
          <a:bodyPr/>
          <a:lstStyle/>
          <a:p>
            <a:r>
              <a:rPr lang="ru-RU" dirty="0" smtClean="0"/>
              <a:t>В поисковой системе найти определения:</a:t>
            </a:r>
          </a:p>
          <a:p>
            <a:pPr marL="0" indent="0">
              <a:buNone/>
            </a:pPr>
            <a:r>
              <a:rPr lang="ru-RU" b="1" dirty="0" smtClean="0"/>
              <a:t>1 концентратор……………………………………………………………………………………………….</a:t>
            </a:r>
          </a:p>
          <a:p>
            <a:pPr marL="0" indent="0">
              <a:buNone/>
            </a:pPr>
            <a:r>
              <a:rPr lang="ru-RU" b="1" dirty="0" smtClean="0"/>
              <a:t>2 </a:t>
            </a:r>
            <a:r>
              <a:rPr lang="ru-RU" dirty="0" smtClean="0">
                <a:solidFill>
                  <a:schemeClr val="tx1"/>
                </a:solidFill>
              </a:rPr>
              <a:t>модем…………………………………………………………………………………………………………….</a:t>
            </a:r>
          </a:p>
          <a:p>
            <a:pPr marL="0" indent="0">
              <a:buNone/>
            </a:pPr>
            <a:r>
              <a:rPr lang="ru-RU" dirty="0" smtClean="0">
                <a:solidFill>
                  <a:schemeClr val="tx1"/>
                </a:solidFill>
              </a:rPr>
              <a:t>3 </a:t>
            </a:r>
            <a:r>
              <a:rPr lang="ru-RU" b="1" dirty="0" smtClean="0"/>
              <a:t>мост………………………………………………………………………………………………………………</a:t>
            </a:r>
          </a:p>
          <a:p>
            <a:pPr marL="0" indent="0">
              <a:buNone/>
            </a:pPr>
            <a:r>
              <a:rPr lang="ru-RU" b="1" dirty="0" smtClean="0">
                <a:solidFill>
                  <a:schemeClr val="tx1"/>
                </a:solidFill>
              </a:rPr>
              <a:t>4 </a:t>
            </a:r>
            <a:r>
              <a:rPr lang="ru-RU" b="1" dirty="0" smtClean="0"/>
              <a:t>коммутатор…………………………………………………………………………………………………</a:t>
            </a:r>
          </a:p>
          <a:p>
            <a:pPr marL="0" indent="0">
              <a:buNone/>
            </a:pPr>
            <a:r>
              <a:rPr lang="ru-RU" b="1" dirty="0" smtClean="0">
                <a:solidFill>
                  <a:schemeClr val="tx1"/>
                </a:solidFill>
              </a:rPr>
              <a:t>5 </a:t>
            </a:r>
            <a:r>
              <a:rPr lang="ru-RU" b="1" dirty="0" smtClean="0"/>
              <a:t>маршрутизатор…………………………………………………………………………………………</a:t>
            </a:r>
          </a:p>
          <a:p>
            <a:pPr marL="0" indent="0">
              <a:buNone/>
            </a:pPr>
            <a:r>
              <a:rPr lang="ru-RU" b="1" dirty="0" smtClean="0">
                <a:solidFill>
                  <a:schemeClr val="tx1"/>
                </a:solidFill>
              </a:rPr>
              <a:t>6 </a:t>
            </a:r>
            <a:r>
              <a:rPr lang="ru-RU" dirty="0" smtClean="0"/>
              <a:t>мультиплексор……………………………………………………………………………………………</a:t>
            </a:r>
          </a:p>
          <a:p>
            <a:pPr marL="0" indent="0">
              <a:buNone/>
            </a:pPr>
            <a:r>
              <a:rPr lang="ru-RU" dirty="0" smtClean="0">
                <a:solidFill>
                  <a:schemeClr val="tx1"/>
                </a:solidFill>
              </a:rPr>
              <a:t>7 </a:t>
            </a:r>
            <a:r>
              <a:rPr lang="ru-RU" b="1" dirty="0" smtClean="0"/>
              <a:t>повторитель………………………………………………………………………………………………..</a:t>
            </a:r>
            <a:endParaRPr lang="ru-RU" dirty="0">
              <a:solidFill>
                <a:schemeClr val="tx1"/>
              </a:solidFill>
            </a:endParaRPr>
          </a:p>
        </p:txBody>
      </p:sp>
    </p:spTree>
    <p:extLst>
      <p:ext uri="{BB962C8B-B14F-4D97-AF65-F5344CB8AC3E}">
        <p14:creationId xmlns:p14="http://schemas.microsoft.com/office/powerpoint/2010/main" val="3676156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600"/>
            <a:ext cx="10840411" cy="424874"/>
          </a:xfrm>
        </p:spPr>
        <p:txBody>
          <a:bodyPr>
            <a:normAutofit/>
          </a:bodyPr>
          <a:lstStyle/>
          <a:p>
            <a:r>
              <a:rPr lang="ru-RU" sz="2000" dirty="0" smtClean="0">
                <a:solidFill>
                  <a:schemeClr val="tx1"/>
                </a:solidFill>
                <a:latin typeface="Times New Roman" panose="02020603050405020304" pitchFamily="18" charset="0"/>
                <a:cs typeface="Times New Roman" panose="02020603050405020304" pitchFamily="18" charset="0"/>
              </a:rPr>
              <a:t>Задача 2 Вычисление скорости передачи информации</a:t>
            </a:r>
            <a:endParaRPr lang="ru-RU" sz="2000" dirty="0">
              <a:solidFill>
                <a:schemeClr val="tx1"/>
              </a:solidFill>
              <a:latin typeface="Times New Roman" panose="02020603050405020304" pitchFamily="18" charset="0"/>
              <a:cs typeface="Times New Roman" panose="02020603050405020304" pitchFamily="18" charset="0"/>
            </a:endParaRPr>
          </a:p>
        </p:txBody>
      </p:sp>
      <p:pic>
        <p:nvPicPr>
          <p:cNvPr id="4098" name="Picture 2" descr="http://player.myshared.ru/6/551793/slides/slide_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1127" y="1034474"/>
            <a:ext cx="8004962" cy="54041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5922975"/>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306</TotalTime>
  <Words>400</Words>
  <Application>Microsoft Office PowerPoint</Application>
  <PresentationFormat>Широкоэкранный</PresentationFormat>
  <Paragraphs>73</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Times New Roman</vt:lpstr>
      <vt:lpstr>Trebuchet MS</vt:lpstr>
      <vt:lpstr>Wingdings 3</vt:lpstr>
      <vt:lpstr>Аспект</vt:lpstr>
      <vt:lpstr>Ставропольский государственный аграрный университет Кафедра Информационных систем </vt:lpstr>
      <vt:lpstr>Упрощенная архитектура сети Интернет</vt:lpstr>
      <vt:lpstr>Рис. 1.1.  Схема доступа абонента ТФОП в Интернет</vt:lpstr>
      <vt:lpstr>Модель OSI. Понятие об интерфейсах и протоколах. Рекомендация ITU-T X.200</vt:lpstr>
      <vt:lpstr>Рис. 1.2.  Модель взаимодействия открытых систем OSI</vt:lpstr>
      <vt:lpstr>Модель взаимодействия открытых систем OSI (уровни)</vt:lpstr>
      <vt:lpstr>Физические характеристики интерфейсов и сред передачи.  </vt:lpstr>
      <vt:lpstr>Проектно-ориентированная задача 1</vt:lpstr>
      <vt:lpstr>Задача 2 Вычисление скорости передачи информации</vt:lpstr>
      <vt:lpstr>Решение предметно-ориентированных задач</vt:lpstr>
      <vt:lpstr>Характеристики каналов связи</vt:lpstr>
      <vt:lpstr>Составить матрицу смежности</vt:lpstr>
      <vt:lpstr>Составить матрицу инцедентности</vt:lpstr>
      <vt:lpstr>Перечислительная комбинаторика </vt:lpstr>
      <vt:lpstr>Решить задачу перестановок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Ставропольский государственный аграрный университет Кафедра Информационных систем </dc:title>
  <dc:creator>USER</dc:creator>
  <cp:lastModifiedBy>USER</cp:lastModifiedBy>
  <cp:revision>16</cp:revision>
  <dcterms:created xsi:type="dcterms:W3CDTF">2021-10-19T09:21:37Z</dcterms:created>
  <dcterms:modified xsi:type="dcterms:W3CDTF">2021-10-19T14:28:26Z</dcterms:modified>
</cp:coreProperties>
</file>